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5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6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7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  <p:sldMasterId id="2147483822" r:id="rId2"/>
    <p:sldMasterId id="2147483834" r:id="rId3"/>
    <p:sldMasterId id="2147483852" r:id="rId4"/>
    <p:sldMasterId id="2147483882" r:id="rId5"/>
    <p:sldMasterId id="2147483900" r:id="rId6"/>
    <p:sldMasterId id="2147483936" r:id="rId7"/>
    <p:sldMasterId id="2147483954" r:id="rId8"/>
  </p:sldMasterIdLst>
  <p:notesMasterIdLst>
    <p:notesMasterId r:id="rId19"/>
  </p:notesMasterIdLst>
  <p:sldIdLst>
    <p:sldId id="258" r:id="rId9"/>
    <p:sldId id="256" r:id="rId10"/>
    <p:sldId id="257" r:id="rId11"/>
    <p:sldId id="259" r:id="rId12"/>
    <p:sldId id="263" r:id="rId13"/>
    <p:sldId id="261" r:id="rId14"/>
    <p:sldId id="264" r:id="rId15"/>
    <p:sldId id="260" r:id="rId16"/>
    <p:sldId id="262" r:id="rId17"/>
    <p:sldId id="26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96" autoAdjust="0"/>
    <p:restoredTop sz="91986" autoAdjust="0"/>
  </p:normalViewPr>
  <p:slideViewPr>
    <p:cSldViewPr snapToGrid="0">
      <p:cViewPr varScale="1">
        <p:scale>
          <a:sx n="103" d="100"/>
          <a:sy n="103" d="100"/>
        </p:scale>
        <p:origin x="306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4-22T03:03:52.19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955C7A-5C5D-4CEB-99BA-25704B836A7A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961116-0DC6-407A-BC1C-8D475BA17D8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35563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61116-0DC6-407A-BC1C-8D475BA17D80}" type="slidenum">
              <a:rPr lang="es-CL" smtClean="0"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97992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61116-0DC6-407A-BC1C-8D475BA17D80}" type="slidenum">
              <a:rPr lang="es-CL" smtClean="0"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44292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61116-0DC6-407A-BC1C-8D475BA17D80}" type="slidenum">
              <a:rPr lang="es-CL" smtClean="0"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78689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61116-0DC6-407A-BC1C-8D475BA17D80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65141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61116-0DC6-407A-BC1C-8D475BA17D80}" type="slidenum">
              <a:rPr lang="es-CL" smtClean="0"/>
              <a:t>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08072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61116-0DC6-407A-BC1C-8D475BA17D80}" type="slidenum">
              <a:rPr lang="es-CL" smtClean="0"/>
              <a:t>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83679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61116-0DC6-407A-BC1C-8D475BA17D80}" type="slidenum">
              <a:rPr lang="es-CL" smtClean="0"/>
              <a:t>10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61158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475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2793143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379896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0034652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3271899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633278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0393852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6456641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0761471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1808708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65661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14398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0017459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0598951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2361858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4687137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2106204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7856660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7728176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152606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884375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0423218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747959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5725736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6442514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5448403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9698941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1290225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95040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2967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552503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497979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18222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055246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72008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55090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071617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602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179675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324557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120221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988189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390099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82994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638679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651162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374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105749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126881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511120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98516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723014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652408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019633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097168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045334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347370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50516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1109265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879752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004367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1904466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458937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517338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8094822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4086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9471505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1364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5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68188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9288025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9754930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9577072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9425210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9984584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5251113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7973653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3208572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568617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2768098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45350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341889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1424551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4884248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8821765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8717958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509928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9819649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6879885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2763934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798111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78666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2741709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7057525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9529221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8054372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6776349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2518214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6221475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1681668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5036399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2168161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24355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4136102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0024247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8279675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9118532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0710112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0202019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41918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2793249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0158534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4212651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13332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8629700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0688155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0735881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160023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0391236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7462607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7151935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7888079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9230042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9177919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67692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59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66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Relationship Id="rId22" Type="http://schemas.openxmlformats.org/officeDocument/2006/relationships/image" Target="../media/image9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6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76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3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Relationship Id="rId22" Type="http://schemas.openxmlformats.org/officeDocument/2006/relationships/image" Target="../media/image5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03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102.xml"/><Relationship Id="rId17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92.xml"/><Relationship Id="rId16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14" Type="http://schemas.openxmlformats.org/officeDocument/2006/relationships/slideLayout" Target="../slideLayouts/slideLayout10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818995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58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402824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7" r:id="rId13"/>
    <p:sldLayoutId id="2147483848" r:id="rId14"/>
    <p:sldLayoutId id="2147483849" r:id="rId15"/>
    <p:sldLayoutId id="2147483850" r:id="rId16"/>
    <p:sldLayoutId id="214748385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0495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688100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  <p:sldLayoutId id="2147483894" r:id="rId12"/>
    <p:sldLayoutId id="2147483895" r:id="rId13"/>
    <p:sldLayoutId id="2147483896" r:id="rId14"/>
    <p:sldLayoutId id="2147483897" r:id="rId15"/>
    <p:sldLayoutId id="2147483898" r:id="rId16"/>
    <p:sldLayoutId id="214748389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450390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  <p:sldLayoutId id="2147483912" r:id="rId12"/>
    <p:sldLayoutId id="2147483913" r:id="rId13"/>
    <p:sldLayoutId id="2147483914" r:id="rId14"/>
    <p:sldLayoutId id="2147483915" r:id="rId15"/>
    <p:sldLayoutId id="2147483916" r:id="rId16"/>
    <p:sldLayoutId id="214748391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780689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  <p:sldLayoutId id="2147483948" r:id="rId12"/>
    <p:sldLayoutId id="2147483949" r:id="rId13"/>
    <p:sldLayoutId id="2147483950" r:id="rId14"/>
    <p:sldLayoutId id="2147483951" r:id="rId15"/>
    <p:sldLayoutId id="2147483952" r:id="rId16"/>
    <p:sldLayoutId id="2147483953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1855739-86DA-471F-80F1-084103B9E869}" type="datetimeFigureOut">
              <a:rPr lang="es-CL" smtClean="0"/>
              <a:t>25-04-2021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BE68713-ED01-441D-BE5F-9926451433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311169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  <p:sldLayoutId id="2147483966" r:id="rId12"/>
    <p:sldLayoutId id="2147483967" r:id="rId13"/>
    <p:sldLayoutId id="2147483968" r:id="rId14"/>
    <p:sldLayoutId id="2147483969" r:id="rId15"/>
    <p:sldLayoutId id="2147483970" r:id="rId16"/>
    <p:sldLayoutId id="214748397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4pPr>
      <a:lvl5pPr marL="21145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hapter/10.1007/978-3-642-31087-4_42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2.xml"/><Relationship Id="rId6" Type="http://schemas.openxmlformats.org/officeDocument/2006/relationships/hyperlink" Target="https://en.wikipedia.org/wiki/Cellular_manufacturing" TargetMode="External"/><Relationship Id="rId5" Type="http://schemas.openxmlformats.org/officeDocument/2006/relationships/hyperlink" Target="https://www.whatissixsigma.net/cellular-manufacturing/" TargetMode="External"/><Relationship Id="rId4" Type="http://schemas.openxmlformats.org/officeDocument/2006/relationships/hyperlink" Target="https://www.hindawi.com/journals/cin/2019/4787856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4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microsoft.com/office/2007/relationships/hdphoto" Target="../media/hdphoto2.wdp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microsoft.com/office/2007/relationships/hdphoto" Target="../media/hdphoto2.wdp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BF42E0E-ABA6-4EB4-9D39-5C06F2BDC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66530" y="4600074"/>
            <a:ext cx="3821723" cy="2003926"/>
          </a:xfrm>
        </p:spPr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es-ES" sz="1800" dirty="0"/>
              <a:t>Integrantes:   Alonso Robledo</a:t>
            </a:r>
            <a:br>
              <a:rPr lang="es-ES" sz="1800" dirty="0"/>
            </a:br>
            <a:r>
              <a:rPr lang="es-ES" sz="1800" dirty="0"/>
              <a:t>	   Gonzalo Astorga</a:t>
            </a:r>
            <a:br>
              <a:rPr lang="es-ES" sz="1800" dirty="0"/>
            </a:br>
            <a:r>
              <a:rPr lang="es-ES" sz="1800" dirty="0"/>
              <a:t>Asignatura:     Investigación de Operaciones</a:t>
            </a:r>
            <a:br>
              <a:rPr lang="es-ES" sz="1800" dirty="0"/>
            </a:br>
            <a:r>
              <a:rPr lang="es-ES" sz="1800" dirty="0"/>
              <a:t>Profesor:         Ricardo Soto</a:t>
            </a:r>
            <a:br>
              <a:rPr lang="es-ES" sz="1800" dirty="0"/>
            </a:br>
            <a:r>
              <a:rPr lang="es-ES" sz="1800" dirty="0"/>
              <a:t>	    Leslie Pérez</a:t>
            </a:r>
            <a:br>
              <a:rPr lang="es-ES" sz="1800" dirty="0"/>
            </a:br>
            <a:endParaRPr lang="es-CL" sz="1800" dirty="0"/>
          </a:p>
        </p:txBody>
      </p:sp>
      <p:pic>
        <p:nvPicPr>
          <p:cNvPr id="3" name="Imagen 2" descr="Imagen que contiene mesa, tabla, cuarto de hospital&#10;&#10;Descripción generada automáticamente">
            <a:extLst>
              <a:ext uri="{FF2B5EF4-FFF2-40B4-BE49-F238E27FC236}">
                <a16:creationId xmlns:a16="http://schemas.microsoft.com/office/drawing/2014/main" id="{D0B589F7-CB17-421D-9BCE-258BC119657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34" y="740788"/>
            <a:ext cx="5577466" cy="486124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CB4C7793-680E-40CF-B9EC-CF69956CF86A}"/>
              </a:ext>
            </a:extLst>
          </p:cNvPr>
          <p:cNvSpPr/>
          <p:nvPr/>
        </p:nvSpPr>
        <p:spPr>
          <a:xfrm>
            <a:off x="7655032" y="1850712"/>
            <a:ext cx="19287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MCDP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CDBC68E6-398F-428C-A8EB-58594A1CDABB}"/>
                  </a:ext>
                </a:extLst>
              </p14:cNvPr>
              <p14:cNvContentPartPr/>
              <p14:nvPr/>
            </p14:nvContentPartPr>
            <p14:xfrm>
              <a:off x="481860" y="-1308720"/>
              <a:ext cx="360" cy="36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CDBC68E6-398F-428C-A8EB-58594A1CDA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3220" y="-131736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653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356E7885-2B21-43DC-9430-7C447299ABE8}"/>
              </a:ext>
            </a:extLst>
          </p:cNvPr>
          <p:cNvSpPr/>
          <p:nvPr/>
        </p:nvSpPr>
        <p:spPr>
          <a:xfrm>
            <a:off x="3127248" y="1969143"/>
            <a:ext cx="6803136" cy="25385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es-CL" sz="1800" u="none" strike="noStrike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https://link.springer.com/chapter/10.1007/978-3-642-31087-4_42</a:t>
            </a:r>
            <a:endParaRPr lang="es-C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es-CL" sz="1800" u="none" strike="noStrike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https://www.hindawi.com/journals/cin/2019/4787856/</a:t>
            </a:r>
            <a:endParaRPr lang="es-C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es-CL" sz="1800" u="none" strike="noStrike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https://www.whatissixsigma.net/cellular-manufacturing/</a:t>
            </a:r>
            <a:endParaRPr lang="es-C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https://en.wikipedia.org/wiki/Cellular_manufacturing</a:t>
            </a:r>
            <a:endParaRPr lang="es-C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5F777652-83DE-4D7E-9909-628DCB9E9B9A}"/>
              </a:ext>
            </a:extLst>
          </p:cNvPr>
          <p:cNvSpPr/>
          <p:nvPr/>
        </p:nvSpPr>
        <p:spPr>
          <a:xfrm>
            <a:off x="2964938" y="383607"/>
            <a:ext cx="626212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r>
              <a:rPr lang="es-ES" sz="3200" b="0" cap="none" spc="0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ibliografía</a:t>
            </a:r>
          </a:p>
        </p:txBody>
      </p:sp>
    </p:spTree>
    <p:extLst>
      <p:ext uri="{BB962C8B-B14F-4D97-AF65-F5344CB8AC3E}">
        <p14:creationId xmlns:p14="http://schemas.microsoft.com/office/powerpoint/2010/main" val="4038226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lego, juguete, tabla, pastel&#10;&#10;Descripción generada automáticamente">
            <a:extLst>
              <a:ext uri="{FF2B5EF4-FFF2-40B4-BE49-F238E27FC236}">
                <a16:creationId xmlns:a16="http://schemas.microsoft.com/office/drawing/2014/main" id="{F15D4DA1-8A85-4418-93BB-EFDF3289BC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922" r="-3274"/>
          <a:stretch/>
        </p:blipFill>
        <p:spPr>
          <a:xfrm>
            <a:off x="-397742" y="-942136"/>
            <a:ext cx="13313642" cy="799830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326D94B-292F-4AC7-972A-7AC86C0675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579" y="2915239"/>
            <a:ext cx="12319000" cy="867533"/>
          </a:xfrm>
        </p:spPr>
        <p:txBody>
          <a:bodyPr>
            <a:normAutofit fontScale="90000"/>
          </a:bodyPr>
          <a:lstStyle/>
          <a:p>
            <a:pPr algn="ctr">
              <a:spcBef>
                <a:spcPts val="500"/>
              </a:spcBef>
            </a:pPr>
            <a:r>
              <a:rPr lang="es-CL" sz="6100" b="1" spc="1000" dirty="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Celdas de Manufactura</a:t>
            </a:r>
            <a:endParaRPr lang="es-CL" sz="6100" b="1" spc="10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81091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BF42E0E-ABA6-4EB4-9D39-5C06F2BDC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472" y="-54586"/>
            <a:ext cx="9144000" cy="1883386"/>
          </a:xfrm>
        </p:spPr>
        <p:txBody>
          <a:bodyPr>
            <a:normAutofit/>
          </a:bodyPr>
          <a:lstStyle/>
          <a:p>
            <a:r>
              <a:rPr lang="es-CL" sz="4000" b="1" dirty="0"/>
              <a:t>Manufacturing Cell Design Problem </a:t>
            </a:r>
            <a:r>
              <a:rPr lang="es-CL" sz="4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(MCDP)</a:t>
            </a:r>
          </a:p>
        </p:txBody>
      </p:sp>
      <p:sp>
        <p:nvSpPr>
          <p:cNvPr id="6" name="Título 3">
            <a:extLst>
              <a:ext uri="{FF2B5EF4-FFF2-40B4-BE49-F238E27FC236}">
                <a16:creationId xmlns:a16="http://schemas.microsoft.com/office/drawing/2014/main" id="{EBA36B9B-5950-461E-974C-FC3DA582E303}"/>
              </a:ext>
            </a:extLst>
          </p:cNvPr>
          <p:cNvSpPr txBox="1">
            <a:spLocks/>
          </p:cNvSpPr>
          <p:nvPr/>
        </p:nvSpPr>
        <p:spPr>
          <a:xfrm>
            <a:off x="-1324303" y="1828800"/>
            <a:ext cx="9144000" cy="6008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 dirty="0">
                <a:solidFill>
                  <a:schemeClr val="tx2">
                    <a:lumMod val="90000"/>
                  </a:schemeClr>
                </a:solidFill>
              </a:rPr>
              <a:t>Problema de diseño de celdas de manufactura</a:t>
            </a:r>
            <a:endParaRPr lang="es-CL" sz="1800" dirty="0">
              <a:solidFill>
                <a:schemeClr val="tx2">
                  <a:lumMod val="90000"/>
                </a:schemeClr>
              </a:solidFill>
            </a:endParaRPr>
          </a:p>
        </p:txBody>
      </p:sp>
      <p:pic>
        <p:nvPicPr>
          <p:cNvPr id="8" name="Imagen 7" descr="Dibujo de ingeniería&#10;&#10;Descripción generada automáticamente">
            <a:extLst>
              <a:ext uri="{FF2B5EF4-FFF2-40B4-BE49-F238E27FC236}">
                <a16:creationId xmlns:a16="http://schemas.microsoft.com/office/drawing/2014/main" id="{456EABDB-DFCF-47FB-8DFB-57294B293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511" y="1828800"/>
            <a:ext cx="893286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96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8000"/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BF42E0E-ABA6-4EB4-9D39-5C06F2BDC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10623" y="1447800"/>
            <a:ext cx="3333676" cy="3096987"/>
          </a:xfrm>
        </p:spPr>
        <p:txBody>
          <a:bodyPr>
            <a:normAutofit/>
          </a:bodyPr>
          <a:lstStyle/>
          <a:p>
            <a:r>
              <a:rPr lang="es-ES" sz="3800" dirty="0"/>
              <a:t>Modelo matemático</a:t>
            </a:r>
            <a:endParaRPr lang="es-CL" sz="38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C6E02A-E573-4EA7-825B-164BEA16EC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A1D8A678-1651-48EE-A375-3818FE3344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248"/>
          <a:stretch/>
        </p:blipFill>
        <p:spPr>
          <a:xfrm>
            <a:off x="65971" y="203823"/>
            <a:ext cx="5746437" cy="1507038"/>
          </a:xfrm>
          <a:prstGeom prst="rect">
            <a:avLst/>
          </a:prstGeom>
          <a:effectLst/>
        </p:spPr>
      </p:pic>
      <p:sp>
        <p:nvSpPr>
          <p:cNvPr id="32" name="Freeform 31">
            <a:extLst>
              <a:ext uri="{FF2B5EF4-FFF2-40B4-BE49-F238E27FC236}">
                <a16:creationId xmlns:a16="http://schemas.microsoft.com/office/drawing/2014/main" id="{8D72B389-883E-4868-9712-4C914A30F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C9D33B23-71E5-4AAE-B6A9-D59227014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28" name="Imagen 27" descr="Diagrama&#10;&#10;Descripción generada automáticamente">
            <a:extLst>
              <a:ext uri="{FF2B5EF4-FFF2-40B4-BE49-F238E27FC236}">
                <a16:creationId xmlns:a16="http://schemas.microsoft.com/office/drawing/2014/main" id="{D3982B1B-1214-43FD-B39B-69F680ACA1C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4" y="4088235"/>
            <a:ext cx="4718084" cy="2714553"/>
          </a:xfrm>
          <a:prstGeom prst="rect">
            <a:avLst/>
          </a:prstGeom>
          <a:effectLst/>
        </p:spPr>
      </p:pic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79E3A8DC-EED3-4E9F-8969-9ACB0ABF54EE}"/>
              </a:ext>
            </a:extLst>
          </p:cNvPr>
          <p:cNvSpPr/>
          <p:nvPr/>
        </p:nvSpPr>
        <p:spPr>
          <a:xfrm>
            <a:off x="1758855" y="1710862"/>
            <a:ext cx="5746437" cy="3280238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4" name="Imagen 23" descr="Forma&#10;&#10;Descripción generada automáticamente con confianza media">
            <a:extLst>
              <a:ext uri="{FF2B5EF4-FFF2-40B4-BE49-F238E27FC236}">
                <a16:creationId xmlns:a16="http://schemas.microsoft.com/office/drawing/2014/main" id="{3F5D4A34-C479-4DBF-97D3-1BA9FE4D14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891" y="4177749"/>
            <a:ext cx="4161992" cy="529965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CA9D8C30-E07B-40AB-99FC-CC21B89F59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3135" y="3168879"/>
            <a:ext cx="4586265" cy="656200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ECEB4556-4E2A-48E9-A677-DC8356D51E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3135" y="2065622"/>
            <a:ext cx="4462462" cy="633136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6ED9B93F-0D74-43D9-91C1-D18BA9195C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0071" y="1797751"/>
            <a:ext cx="4931635" cy="267608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E715048F-6F23-4892-8666-7AD4841DA9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97083" y="2883227"/>
            <a:ext cx="4937609" cy="288166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78D5C267-0D41-47EC-B246-78B6F4224F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916" y="3976969"/>
            <a:ext cx="4586265" cy="18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2720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BF42E0E-ABA6-4EB4-9D39-5C06F2BDC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10623" y="1447800"/>
            <a:ext cx="3333676" cy="3096987"/>
          </a:xfrm>
        </p:spPr>
        <p:txBody>
          <a:bodyPr>
            <a:normAutofit/>
          </a:bodyPr>
          <a:lstStyle/>
          <a:p>
            <a:r>
              <a:rPr lang="es-ES" sz="3800" dirty="0"/>
              <a:t>Modelo matemático</a:t>
            </a:r>
            <a:endParaRPr lang="es-CL" sz="38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8C6E02A-E573-4EA7-825B-164BEA16EC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1">
            <a:extLst>
              <a:ext uri="{FF2B5EF4-FFF2-40B4-BE49-F238E27FC236}">
                <a16:creationId xmlns:a16="http://schemas.microsoft.com/office/drawing/2014/main" id="{8D72B389-883E-4868-9712-4C914A30F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5">
            <a:extLst>
              <a:ext uri="{FF2B5EF4-FFF2-40B4-BE49-F238E27FC236}">
                <a16:creationId xmlns:a16="http://schemas.microsoft.com/office/drawing/2014/main" id="{C9D33B23-71E5-4AAE-B6A9-D59227014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9" name="Imagen 18" descr="Texto&#10;&#10;Descripción generada automáticamente">
            <a:extLst>
              <a:ext uri="{FF2B5EF4-FFF2-40B4-BE49-F238E27FC236}">
                <a16:creationId xmlns:a16="http://schemas.microsoft.com/office/drawing/2014/main" id="{260C3F4F-7934-46B9-AAE2-4EC3AE09BB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248"/>
          <a:stretch/>
        </p:blipFill>
        <p:spPr>
          <a:xfrm>
            <a:off x="65971" y="203823"/>
            <a:ext cx="5746437" cy="1507038"/>
          </a:xfrm>
          <a:prstGeom prst="rect">
            <a:avLst/>
          </a:prstGeom>
          <a:effectLst/>
        </p:spPr>
      </p:pic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C7832C3B-58F9-4895-8916-E29E83CD7D7B}"/>
              </a:ext>
            </a:extLst>
          </p:cNvPr>
          <p:cNvSpPr/>
          <p:nvPr/>
        </p:nvSpPr>
        <p:spPr>
          <a:xfrm>
            <a:off x="451559" y="1939874"/>
            <a:ext cx="6965076" cy="533205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7DBD4B5-E8EC-4B77-B5C7-3410E7F12A36}"/>
              </a:ext>
            </a:extLst>
          </p:cNvPr>
          <p:cNvSpPr txBox="1"/>
          <p:nvPr/>
        </p:nvSpPr>
        <p:spPr>
          <a:xfrm>
            <a:off x="506543" y="1988367"/>
            <a:ext cx="1669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AngsanaUPC" panose="020B0502040204020203" pitchFamily="18" charset="-34"/>
                <a:cs typeface="AngsanaUPC" panose="020B0502040204020203" pitchFamily="18" charset="-34"/>
              </a:rPr>
              <a:t>Función objetivo :</a:t>
            </a:r>
            <a:endParaRPr lang="es-CL" sz="2400" dirty="0">
              <a:solidFill>
                <a:schemeClr val="bg1"/>
              </a:solidFill>
              <a:latin typeface="AngsanaUPC" panose="020B0502040204020203" pitchFamily="18" charset="-34"/>
              <a:cs typeface="AngsanaUPC" panose="020B0502040204020203" pitchFamily="18" charset="-34"/>
            </a:endParaRP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36563B0C-F8C5-4156-B3C5-FE1DB9A0CB2F}"/>
              </a:ext>
            </a:extLst>
          </p:cNvPr>
          <p:cNvSpPr/>
          <p:nvPr/>
        </p:nvSpPr>
        <p:spPr>
          <a:xfrm>
            <a:off x="955652" y="2632583"/>
            <a:ext cx="6201472" cy="2103339"/>
          </a:xfrm>
          <a:prstGeom prst="round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267BD9C-B96F-433B-984C-A1B4C87F52A9}"/>
              </a:ext>
            </a:extLst>
          </p:cNvPr>
          <p:cNvSpPr txBox="1"/>
          <p:nvPr/>
        </p:nvSpPr>
        <p:spPr>
          <a:xfrm>
            <a:off x="1301058" y="2941940"/>
            <a:ext cx="3188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AngsanaUPC" panose="020B0502040204020203" pitchFamily="18" charset="-34"/>
                <a:cs typeface="AngsanaUPC" panose="020B0502040204020203" pitchFamily="18" charset="-34"/>
              </a:rPr>
              <a:t>Una Máquina puede pertenecer sólo a una Celda.</a:t>
            </a:r>
            <a:endParaRPr lang="es-CL" dirty="0">
              <a:solidFill>
                <a:schemeClr val="bg1"/>
              </a:solidFill>
              <a:latin typeface="AngsanaUPC" panose="020B0502040204020203" pitchFamily="18" charset="-34"/>
              <a:cs typeface="AngsanaUPC" panose="020B0502040204020203" pitchFamily="18" charset="-34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3608573-4760-4416-9E7B-B55FF41CA667}"/>
              </a:ext>
            </a:extLst>
          </p:cNvPr>
          <p:cNvSpPr txBox="1"/>
          <p:nvPr/>
        </p:nvSpPr>
        <p:spPr>
          <a:xfrm>
            <a:off x="1312525" y="3408125"/>
            <a:ext cx="295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AngsanaUPC" panose="020B0502040204020203" pitchFamily="18" charset="-34"/>
                <a:cs typeface="AngsanaUPC" panose="020B0502040204020203" pitchFamily="18" charset="-34"/>
              </a:rPr>
              <a:t>Una Parte puede pertenecer sólo a una Celda.</a:t>
            </a:r>
            <a:endParaRPr lang="es-CL" dirty="0">
              <a:solidFill>
                <a:schemeClr val="bg1"/>
              </a:solidFill>
              <a:latin typeface="AngsanaUPC" panose="020B0502040204020203" pitchFamily="18" charset="-34"/>
              <a:cs typeface="AngsanaUPC" panose="020B0502040204020203" pitchFamily="18" charset="-34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6A8F926-EB0C-4AFF-87F1-8FEAB87759D6}"/>
              </a:ext>
            </a:extLst>
          </p:cNvPr>
          <p:cNvSpPr txBox="1"/>
          <p:nvPr/>
        </p:nvSpPr>
        <p:spPr>
          <a:xfrm>
            <a:off x="1339775" y="3939166"/>
            <a:ext cx="3150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AngsanaUPC" panose="020B0502040204020203" pitchFamily="18" charset="-34"/>
                <a:cs typeface="AngsanaUPC" panose="020B0502040204020203" pitchFamily="18" charset="-34"/>
              </a:rPr>
              <a:t>El número de Máquina en una Celda no debe ser mayor al máximo permitido.</a:t>
            </a:r>
            <a:endParaRPr lang="es-CL" dirty="0">
              <a:solidFill>
                <a:schemeClr val="bg1"/>
              </a:solidFill>
              <a:latin typeface="AngsanaUPC" panose="020B0502040204020203" pitchFamily="18" charset="-34"/>
              <a:cs typeface="AngsanaUPC" panose="020B0502040204020203" pitchFamily="18" charset="-34"/>
            </a:endParaRPr>
          </a:p>
        </p:txBody>
      </p:sp>
      <p:pic>
        <p:nvPicPr>
          <p:cNvPr id="21" name="Imagen 20" descr="Diagrama&#10;&#10;Descripción generada automáticamente">
            <a:extLst>
              <a:ext uri="{FF2B5EF4-FFF2-40B4-BE49-F238E27FC236}">
                <a16:creationId xmlns:a16="http://schemas.microsoft.com/office/drawing/2014/main" id="{A4214187-D588-4015-B700-EA5B1CFEA26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4" y="4088235"/>
            <a:ext cx="4718084" cy="2714553"/>
          </a:xfrm>
          <a:prstGeom prst="rect">
            <a:avLst/>
          </a:prstGeom>
          <a:effectLst/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1312BCD-539C-4E63-B06F-118FF29D1B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574" y="1999421"/>
            <a:ext cx="5085714" cy="41904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4813780-AC39-415D-A77A-7B33F1A8C6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905" y="2984253"/>
            <a:ext cx="2111064" cy="31666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B5C73AF-8196-47D6-96F6-18379FD4DA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905" y="3488833"/>
            <a:ext cx="2137108" cy="323804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6AF4EA79-7F6C-45B8-9ED0-2FD660C1B2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905" y="4047573"/>
            <a:ext cx="2334361" cy="32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2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5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BF42E0E-ABA6-4EB4-9D39-5C06F2BDC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9315" y="108736"/>
            <a:ext cx="9144000" cy="888061"/>
          </a:xfrm>
        </p:spPr>
        <p:txBody>
          <a:bodyPr>
            <a:normAutofit/>
          </a:bodyPr>
          <a:lstStyle/>
          <a:p>
            <a:r>
              <a:rPr lang="es-ES" dirty="0"/>
              <a:t>Instancia del problema</a:t>
            </a:r>
            <a:endParaRPr lang="es-CL" dirty="0"/>
          </a:p>
        </p:txBody>
      </p:sp>
      <p:pic>
        <p:nvPicPr>
          <p:cNvPr id="3" name="Imagen 2" descr="Imagen que contiene transporte, satélite, barco, lego&#10;&#10;Descripción generada automáticamente">
            <a:extLst>
              <a:ext uri="{FF2B5EF4-FFF2-40B4-BE49-F238E27FC236}">
                <a16:creationId xmlns:a16="http://schemas.microsoft.com/office/drawing/2014/main" id="{A01CBF20-6647-46D2-A185-565F0F7E4DC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77" y="996797"/>
            <a:ext cx="11037346" cy="5518673"/>
          </a:xfrm>
          <a:prstGeom prst="rect">
            <a:avLst/>
          </a:prstGeom>
        </p:spPr>
      </p:pic>
      <p:pic>
        <p:nvPicPr>
          <p:cNvPr id="10" name="Imagen 9" descr="Tabla&#10;&#10;Descripción generada automáticamente">
            <a:extLst>
              <a:ext uri="{FF2B5EF4-FFF2-40B4-BE49-F238E27FC236}">
                <a16:creationId xmlns:a16="http://schemas.microsoft.com/office/drawing/2014/main" id="{845D298D-8148-4B62-B4A6-6DED5115FC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3" t="7474" r="59908" b="67343"/>
          <a:stretch/>
        </p:blipFill>
        <p:spPr>
          <a:xfrm>
            <a:off x="8802916" y="5352926"/>
            <a:ext cx="3190070" cy="1301213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DDF596A-CAE9-4F2D-BEF6-8DE3F0526D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03" t="3620"/>
          <a:stretch/>
        </p:blipFill>
        <p:spPr>
          <a:xfrm>
            <a:off x="1200053" y="1788149"/>
            <a:ext cx="3334019" cy="2268506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2DD8481-52F2-4BAF-B782-24F90175A2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0823" y="1765714"/>
            <a:ext cx="1448002" cy="2562583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8FB7131-3E8D-42FB-8AB7-7AE258A9AD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5576" y="1714260"/>
            <a:ext cx="1419423" cy="3429479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74780AB-E6D3-4070-A34D-7A7E13B5C1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0053" y="4218673"/>
            <a:ext cx="3360750" cy="2268506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A087666B-6E74-459D-83A3-813A40A6F8F1}"/>
              </a:ext>
            </a:extLst>
          </p:cNvPr>
          <p:cNvSpPr txBox="1"/>
          <p:nvPr/>
        </p:nvSpPr>
        <p:spPr>
          <a:xfrm>
            <a:off x="1439962" y="1207807"/>
            <a:ext cx="3597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Matriz Maquina-Parte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46C80CF-8294-43B5-AF18-0C09549E6DFD}"/>
              </a:ext>
            </a:extLst>
          </p:cNvPr>
          <p:cNvSpPr txBox="1"/>
          <p:nvPr/>
        </p:nvSpPr>
        <p:spPr>
          <a:xfrm>
            <a:off x="5117675" y="1240335"/>
            <a:ext cx="3597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Matriz Maquina-Celda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DDDBC36-FBE5-4763-AD59-D935D934FFA4}"/>
              </a:ext>
            </a:extLst>
          </p:cNvPr>
          <p:cNvSpPr txBox="1"/>
          <p:nvPr/>
        </p:nvSpPr>
        <p:spPr>
          <a:xfrm>
            <a:off x="8181722" y="1232378"/>
            <a:ext cx="3597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Matriz Parte-Celda</a:t>
            </a:r>
          </a:p>
        </p:txBody>
      </p:sp>
    </p:spTree>
    <p:extLst>
      <p:ext uri="{BB962C8B-B14F-4D97-AF65-F5344CB8AC3E}">
        <p14:creationId xmlns:p14="http://schemas.microsoft.com/office/powerpoint/2010/main" val="411974108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BF42E0E-ABA6-4EB4-9D39-5C06F2BDC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9315" y="108736"/>
            <a:ext cx="9144000" cy="888061"/>
          </a:xfrm>
        </p:spPr>
        <p:txBody>
          <a:bodyPr>
            <a:normAutofit/>
          </a:bodyPr>
          <a:lstStyle/>
          <a:p>
            <a:r>
              <a:rPr lang="es-ES" dirty="0"/>
              <a:t>Instancia del problema</a:t>
            </a:r>
            <a:endParaRPr lang="es-CL" dirty="0"/>
          </a:p>
        </p:txBody>
      </p:sp>
      <p:pic>
        <p:nvPicPr>
          <p:cNvPr id="3" name="Imagen 2" descr="Imagen que contiene transporte, satélite, barco, lego&#10;&#10;Descripción generada automáticamente">
            <a:extLst>
              <a:ext uri="{FF2B5EF4-FFF2-40B4-BE49-F238E27FC236}">
                <a16:creationId xmlns:a16="http://schemas.microsoft.com/office/drawing/2014/main" id="{A01CBF20-6647-46D2-A185-565F0F7E4DC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77" y="996797"/>
            <a:ext cx="11037346" cy="5518673"/>
          </a:xfrm>
          <a:prstGeom prst="rect">
            <a:avLst/>
          </a:prstGeom>
        </p:spPr>
      </p:pic>
      <p:pic>
        <p:nvPicPr>
          <p:cNvPr id="8" name="Imagen 7" descr="Tabla&#10;&#10;Descripción generada automáticamente">
            <a:extLst>
              <a:ext uri="{FF2B5EF4-FFF2-40B4-BE49-F238E27FC236}">
                <a16:creationId xmlns:a16="http://schemas.microsoft.com/office/drawing/2014/main" id="{BE70D9AF-C19E-4EC3-9A9D-AA827B0E54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6" t="6434" r="50105" b="67671"/>
          <a:stretch/>
        </p:blipFill>
        <p:spPr>
          <a:xfrm>
            <a:off x="8830859" y="5315442"/>
            <a:ext cx="3241372" cy="1322141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8C5882D-432F-4D33-988E-FE20458C2F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7044" y="1719856"/>
            <a:ext cx="2691353" cy="2390347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C68BA5A-E47A-4F09-A867-6738D0F3F9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7044" y="4238383"/>
            <a:ext cx="2691353" cy="2399200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4FA7756-433B-44BD-B0F2-E157A9A059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5948" y="1853205"/>
            <a:ext cx="1457528" cy="2591162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EF17515-A3AF-49C7-AA08-372EB9D499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44368" y="1862732"/>
            <a:ext cx="1419423" cy="2581635"/>
          </a:xfrm>
          <a:prstGeom prst="rect">
            <a:avLst/>
          </a:prstGeom>
          <a:solidFill>
            <a:srgbClr val="000000">
              <a:shade val="95000"/>
            </a:srgbClr>
          </a:solidFill>
          <a:ln w="190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626D26E4-7ECA-4705-9668-D65351B725CA}"/>
              </a:ext>
            </a:extLst>
          </p:cNvPr>
          <p:cNvSpPr txBox="1"/>
          <p:nvPr/>
        </p:nvSpPr>
        <p:spPr>
          <a:xfrm>
            <a:off x="1439962" y="1207807"/>
            <a:ext cx="3597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Matriz Maquina-Parte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46B3AE6-39EF-4888-AA68-B8C9D2A6B66E}"/>
              </a:ext>
            </a:extLst>
          </p:cNvPr>
          <p:cNvSpPr txBox="1"/>
          <p:nvPr/>
        </p:nvSpPr>
        <p:spPr>
          <a:xfrm>
            <a:off x="5117675" y="1240335"/>
            <a:ext cx="3597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Matriz Maquina-Celda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197186D5-3FEC-43A4-A714-711AF274A6B0}"/>
              </a:ext>
            </a:extLst>
          </p:cNvPr>
          <p:cNvSpPr txBox="1"/>
          <p:nvPr/>
        </p:nvSpPr>
        <p:spPr>
          <a:xfrm>
            <a:off x="8181722" y="1232378"/>
            <a:ext cx="3597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Matriz Parte-Celda</a:t>
            </a:r>
          </a:p>
        </p:txBody>
      </p:sp>
    </p:spTree>
    <p:extLst>
      <p:ext uri="{BB962C8B-B14F-4D97-AF65-F5344CB8AC3E}">
        <p14:creationId xmlns:p14="http://schemas.microsoft.com/office/powerpoint/2010/main" val="354690974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A47D177-EC72-4560-800F-2DCD9F53A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ABF42E0E-ABA6-4EB4-9D39-5C06F2BDC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06813" y="639097"/>
            <a:ext cx="3736257" cy="3686015"/>
          </a:xfrm>
        </p:spPr>
        <p:txBody>
          <a:bodyPr>
            <a:normAutofit/>
          </a:bodyPr>
          <a:lstStyle/>
          <a:p>
            <a:r>
              <a:rPr lang="es-ES" sz="66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Casos reales</a:t>
            </a:r>
            <a:endParaRPr lang="es-CL" sz="660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3B8A80-9187-40DD-99BC-2437EF8C1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144" y="0"/>
            <a:ext cx="3633464" cy="33559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C38E061-DB3A-4061-8101-5E4486AC7E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2" r="13955" b="-2"/>
          <a:stretch/>
        </p:blipFill>
        <p:spPr>
          <a:xfrm>
            <a:off x="3789574" y="10"/>
            <a:ext cx="3629320" cy="3355932"/>
          </a:xfrm>
          <a:prstGeom prst="rect">
            <a:avLst/>
          </a:prstGeom>
        </p:spPr>
      </p:pic>
      <p:pic>
        <p:nvPicPr>
          <p:cNvPr id="6" name="Imagen 5" descr="Un tren en la vía pública con edificios de fondo&#10;&#10;Descripción generada automáticamente con confianza baja">
            <a:extLst>
              <a:ext uri="{FF2B5EF4-FFF2-40B4-BE49-F238E27FC236}">
                <a16:creationId xmlns:a16="http://schemas.microsoft.com/office/drawing/2014/main" id="{8D2CED59-A1E4-4C1F-990C-12C9D81537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54" b="19040"/>
          <a:stretch/>
        </p:blipFill>
        <p:spPr>
          <a:xfrm>
            <a:off x="-4740" y="3494690"/>
            <a:ext cx="7423634" cy="283962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9325C8-8BF3-48CB-B10F-B02D9ACDC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15379" y="4343400"/>
            <a:ext cx="329184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16">
            <a:extLst>
              <a:ext uri="{FF2B5EF4-FFF2-40B4-BE49-F238E27FC236}">
                <a16:creationId xmlns:a16="http://schemas.microsoft.com/office/drawing/2014/main" id="{2AA1D355-9E6B-4B04-A5BF-A263AF441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18">
            <a:extLst>
              <a:ext uri="{FF2B5EF4-FFF2-40B4-BE49-F238E27FC236}">
                <a16:creationId xmlns:a16="http://schemas.microsoft.com/office/drawing/2014/main" id="{DDF044F3-1DA9-46ED-B8BC-1581F2AC9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5459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7BC748-D040-4CE6-B9B3-4283E8C72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7372" y="5808473"/>
            <a:ext cx="8133478" cy="9402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Gracias por su atención</a:t>
            </a:r>
          </a:p>
        </p:txBody>
      </p:sp>
      <p:pic>
        <p:nvPicPr>
          <p:cNvPr id="5" name="Imagen 4" descr="Código QR&#10;&#10;Descripción generada automáticamente">
            <a:extLst>
              <a:ext uri="{FF2B5EF4-FFF2-40B4-BE49-F238E27FC236}">
                <a16:creationId xmlns:a16="http://schemas.microsoft.com/office/drawing/2014/main" id="{7689CEA3-DB73-4774-85CB-5DF1DD66C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5" y="986217"/>
            <a:ext cx="2880232" cy="2880232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356E7885-2B21-43DC-9430-7C447299ABE8}"/>
              </a:ext>
            </a:extLst>
          </p:cNvPr>
          <p:cNvSpPr/>
          <p:nvPr/>
        </p:nvSpPr>
        <p:spPr>
          <a:xfrm>
            <a:off x="155448" y="3962535"/>
            <a:ext cx="12106656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</a:rPr>
              <a:t>https://n9.cl/cuu0v  </a:t>
            </a:r>
            <a:r>
              <a:rPr lang="es-ES" sz="3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https://pancitoconquesito.github.io/MCDP/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5F777652-83DE-4D7E-9909-628DCB9E9B9A}"/>
              </a:ext>
            </a:extLst>
          </p:cNvPr>
          <p:cNvSpPr/>
          <p:nvPr/>
        </p:nvSpPr>
        <p:spPr>
          <a:xfrm>
            <a:off x="2963350" y="136719"/>
            <a:ext cx="626212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Más información en</a:t>
            </a:r>
          </a:p>
        </p:txBody>
      </p:sp>
    </p:spTree>
    <p:extLst>
      <p:ext uri="{BB962C8B-B14F-4D97-AF65-F5344CB8AC3E}">
        <p14:creationId xmlns:p14="http://schemas.microsoft.com/office/powerpoint/2010/main" val="60211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theme/theme1.xml><?xml version="1.0" encoding="utf-8"?>
<a:theme xmlns:a="http://schemas.openxmlformats.org/drawingml/2006/main" name="Sector">
  <a:themeElements>
    <a:clrScheme name="Secto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o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o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1_Retrospección">
  <a:themeElements>
    <a:clrScheme name="Retrospección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3.xml><?xml version="1.0" encoding="utf-8"?>
<a:theme xmlns:a="http://schemas.openxmlformats.org/drawingml/2006/main" name="1_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4.xml><?xml version="1.0" encoding="utf-8"?>
<a:theme xmlns:a="http://schemas.openxmlformats.org/drawingml/2006/main" name="Retrospección">
  <a:themeElements>
    <a:clrScheme name="Retrospección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ppt/theme/theme5.xml><?xml version="1.0" encoding="utf-8"?>
<a:theme xmlns:a="http://schemas.openxmlformats.org/drawingml/2006/main" name="2_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6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7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8.xml><?xml version="1.0" encoding="utf-8"?>
<a:theme xmlns:a="http://schemas.openxmlformats.org/drawingml/2006/main" name="1_Sector">
  <a:themeElements>
    <a:clrScheme name="Sector">
      <a:dk1>
        <a:sysClr val="windowText" lastClr="000000"/>
      </a:dk1>
      <a:lt1>
        <a:sysClr val="window" lastClr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ecto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o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162000"/>
                <a:satMod val="200000"/>
                <a:lumMod val="124000"/>
              </a:schemeClr>
            </a:gs>
            <a:gs pos="100000">
              <a:schemeClr val="phClr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2000"/>
                <a:hueMod val="22000"/>
                <a:satMod val="220000"/>
                <a:lumMod val="62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282EB108-EDE6-4B8E-957B-D4A69BF580EA}"/>
    </a:ext>
  </a:extLst>
</a:theme>
</file>

<file path=ppt/theme/theme9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923</TotalTime>
  <Words>184</Words>
  <Application>Microsoft Office PowerPoint</Application>
  <PresentationFormat>Panorámica</PresentationFormat>
  <Paragraphs>35</Paragraphs>
  <Slides>10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8</vt:i4>
      </vt:variant>
      <vt:variant>
        <vt:lpstr>Títulos de diapositiva</vt:lpstr>
      </vt:variant>
      <vt:variant>
        <vt:i4>10</vt:i4>
      </vt:variant>
    </vt:vector>
  </HeadingPairs>
  <TitlesOfParts>
    <vt:vector size="27" baseType="lpstr">
      <vt:lpstr>AngsanaUPC</vt:lpstr>
      <vt:lpstr>Arial</vt:lpstr>
      <vt:lpstr>Arial</vt:lpstr>
      <vt:lpstr>Bookman Old Style</vt:lpstr>
      <vt:lpstr>Calibri</vt:lpstr>
      <vt:lpstr>Calibri Light</vt:lpstr>
      <vt:lpstr>Century Gothic</vt:lpstr>
      <vt:lpstr>Rockwell</vt:lpstr>
      <vt:lpstr>Wingdings 3</vt:lpstr>
      <vt:lpstr>Sector</vt:lpstr>
      <vt:lpstr>1_Retrospección</vt:lpstr>
      <vt:lpstr>1_Ion</vt:lpstr>
      <vt:lpstr>Retrospección</vt:lpstr>
      <vt:lpstr>2_Ion</vt:lpstr>
      <vt:lpstr>Ion</vt:lpstr>
      <vt:lpstr>Damask</vt:lpstr>
      <vt:lpstr>1_Sector</vt:lpstr>
      <vt:lpstr>Integrantes:   Alonso Robledo     Gonzalo Astorga Asignatura:     Investigación de Operaciones Profesor:         Ricardo Soto      Leslie Pérez </vt:lpstr>
      <vt:lpstr>Celdas de Manufactura</vt:lpstr>
      <vt:lpstr>Manufacturing Cell Design Problem (MCDP)</vt:lpstr>
      <vt:lpstr>Modelo matemático</vt:lpstr>
      <vt:lpstr>Modelo matemático</vt:lpstr>
      <vt:lpstr>Instancia del problema</vt:lpstr>
      <vt:lpstr>Instancia del problema</vt:lpstr>
      <vt:lpstr>Casos reales</vt:lpstr>
      <vt:lpstr>Gracias por su atención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Gonzalo Astorga Castillo</dc:creator>
  <cp:lastModifiedBy>Gonzalo Astorga Castillo</cp:lastModifiedBy>
  <cp:revision>44</cp:revision>
  <dcterms:created xsi:type="dcterms:W3CDTF">2021-04-22T00:05:09Z</dcterms:created>
  <dcterms:modified xsi:type="dcterms:W3CDTF">2021-04-26T03:29:38Z</dcterms:modified>
</cp:coreProperties>
</file>